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3" r:id="rId5"/>
    <p:sldId id="264" r:id="rId6"/>
    <p:sldId id="265" r:id="rId7"/>
    <p:sldId id="266" r:id="rId8"/>
    <p:sldId id="259" r:id="rId9"/>
    <p:sldId id="260" r:id="rId10"/>
    <p:sldId id="261" r:id="rId11"/>
    <p:sldId id="267"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p:restoredTop sz="80642"/>
  </p:normalViewPr>
  <p:slideViewPr>
    <p:cSldViewPr snapToGrid="0" snapToObjects="1">
      <p:cViewPr varScale="1">
        <p:scale>
          <a:sx n="127" d="100"/>
          <a:sy n="127" d="100"/>
        </p:scale>
        <p:origin x="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FC1F0-E4E4-7247-BCFB-24A1E76D7C4C}"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5DF81-203C-684E-AC69-500220199971}" type="slidenum">
              <a:rPr lang="en-US" smtClean="0"/>
              <a:t>‹#›</a:t>
            </a:fld>
            <a:endParaRPr lang="en-US"/>
          </a:p>
        </p:txBody>
      </p:sp>
    </p:spTree>
    <p:extLst>
      <p:ext uri="{BB962C8B-B14F-4D97-AF65-F5344CB8AC3E}">
        <p14:creationId xmlns:p14="http://schemas.microsoft.com/office/powerpoint/2010/main" val="941825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achelandrew.co.uk/archives/2016/03/30/should-i-use-grid-or-flexbo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CSS grid:</a:t>
            </a:r>
          </a:p>
          <a:p>
            <a:r>
              <a:rPr lang="en-US" dirty="0"/>
              <a:t>- using rows and columns (2 dimensions)</a:t>
            </a:r>
          </a:p>
          <a:p>
            <a:pPr marL="171450" indent="-171450">
              <a:buFontTx/>
              <a:buChar char="-"/>
            </a:pPr>
            <a:r>
              <a:rPr lang="en-US" dirty="0"/>
              <a:t>Fixed or flexible – regions can be defined using multiple units of measurement such as pixels, ems, or </a:t>
            </a:r>
            <a:r>
              <a:rPr lang="en-US" dirty="0" err="1"/>
              <a:t>frs</a:t>
            </a:r>
            <a:r>
              <a:rPr lang="en-US" dirty="0"/>
              <a:t> (fraction unit). </a:t>
            </a:r>
          </a:p>
          <a:p>
            <a:pPr marL="628650" lvl="1" indent="-171450">
              <a:buFontTx/>
              <a:buChar char="-"/>
            </a:pPr>
            <a:r>
              <a:rPr lang="en-US" dirty="0"/>
              <a:t>(</a:t>
            </a:r>
            <a:r>
              <a:rPr lang="en-US" dirty="0" err="1"/>
              <a:t>Frs</a:t>
            </a:r>
            <a:r>
              <a:rPr lang="en-US" dirty="0"/>
              <a:t> make use of available space)</a:t>
            </a:r>
          </a:p>
          <a:p>
            <a:r>
              <a:rPr lang="en-US" dirty="0"/>
              <a:t>- Can specify your layout to grow based on the content needs</a:t>
            </a:r>
          </a:p>
          <a:p>
            <a:pPr marL="628650" lvl="1" indent="-171450">
              <a:buFontTx/>
              <a:buChar char="-"/>
            </a:pPr>
            <a:r>
              <a:rPr lang="en-US" dirty="0"/>
              <a:t>There are both explicit rows and implicit rows</a:t>
            </a:r>
          </a:p>
          <a:p>
            <a:pPr marL="0" indent="0">
              <a:buFontTx/>
              <a:buNone/>
            </a:pPr>
            <a:r>
              <a:rPr lang="en-US" dirty="0"/>
              <a:t>Flexbox:</a:t>
            </a:r>
          </a:p>
          <a:p>
            <a:pPr marL="0" indent="0">
              <a:buFontTx/>
              <a:buNone/>
            </a:pPr>
            <a:r>
              <a:rPr lang="en-US" dirty="0"/>
              <a:t>- one-dimensional specification that positions items in a row or a column</a:t>
            </a:r>
          </a:p>
          <a:p>
            <a:pPr marL="0" indent="0">
              <a:buFontTx/>
              <a:buNone/>
            </a:pPr>
            <a:r>
              <a:rPr lang="en-US" dirty="0"/>
              <a:t>- When content wraps onto a new row, the row itself is a new flex container, and available space for that row is reset</a:t>
            </a:r>
          </a:p>
          <a:p>
            <a:pPr marL="0" indent="0">
              <a:buFontTx/>
              <a:buNone/>
            </a:pPr>
            <a:endParaRPr lang="en-US" dirty="0"/>
          </a:p>
          <a:p>
            <a:pPr marL="171450" indent="-171450">
              <a:buFontTx/>
              <a:buChar char="-"/>
            </a:pPr>
            <a:r>
              <a:rPr lang="en-US" dirty="0"/>
              <a:t>Example: https://</a:t>
            </a:r>
            <a:r>
              <a:rPr lang="en-US" dirty="0" err="1"/>
              <a:t>codepen.io</a:t>
            </a:r>
            <a:r>
              <a:rPr lang="en-US" dirty="0"/>
              <a:t>/</a:t>
            </a:r>
            <a:r>
              <a:rPr lang="en-US" dirty="0" err="1"/>
              <a:t>rachelandrew</a:t>
            </a:r>
            <a:r>
              <a:rPr lang="en-US" dirty="0"/>
              <a:t>/pen/</a:t>
            </a:r>
            <a:r>
              <a:rPr lang="en-US" dirty="0" err="1"/>
              <a:t>YqqdXL</a:t>
            </a:r>
            <a:r>
              <a:rPr lang="en-US" dirty="0"/>
              <a:t> </a:t>
            </a:r>
            <a:br>
              <a:rPr lang="en-US" dirty="0"/>
            </a:br>
            <a:r>
              <a:rPr lang="en-US" dirty="0"/>
              <a:t>With wrapping, the items on the second row grow or shrink to take up available space, with CSS grid, you can set a more specific placement of where each item will appear throughout the grid on axis.</a:t>
            </a:r>
          </a:p>
        </p:txBody>
      </p:sp>
      <p:sp>
        <p:nvSpPr>
          <p:cNvPr id="4" name="Slide Number Placeholder 3"/>
          <p:cNvSpPr>
            <a:spLocks noGrp="1"/>
          </p:cNvSpPr>
          <p:nvPr>
            <p:ph type="sldNum" sz="quarter" idx="5"/>
          </p:nvPr>
        </p:nvSpPr>
        <p:spPr/>
        <p:txBody>
          <a:bodyPr/>
          <a:lstStyle/>
          <a:p>
            <a:fld id="{52C5DF81-203C-684E-AC69-500220199971}" type="slidenum">
              <a:rPr lang="en-US" smtClean="0"/>
              <a:t>2</a:t>
            </a:fld>
            <a:endParaRPr lang="en-US"/>
          </a:p>
        </p:txBody>
      </p:sp>
    </p:spTree>
    <p:extLst>
      <p:ext uri="{BB962C8B-B14F-4D97-AF65-F5344CB8AC3E}">
        <p14:creationId xmlns:p14="http://schemas.microsoft.com/office/powerpoint/2010/main" val="378550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gain with Grid is a very flexible design, more control over positioning your regions in different device and screen widths: not only can you decide if multi-column layouts reduce to a single column layout as screen sizes decrease, but also you can control the  ordering and precise placement of the cells and how much of the grid they span</a:t>
            </a:r>
          </a:p>
          <a:p>
            <a:endParaRPr lang="en-US" dirty="0"/>
          </a:p>
          <a:p>
            <a:r>
              <a:rPr lang="en-US" dirty="0"/>
              <a:t>Layouts can be created with fewer lines of code – it’s very easy to implement, very easy to read, you need a container and direct child elements</a:t>
            </a:r>
          </a:p>
          <a:p>
            <a:endParaRPr lang="en-US" dirty="0"/>
          </a:p>
          <a:p>
            <a:r>
              <a:rPr lang="en-US" dirty="0"/>
              <a:t>and it can be nested - put grids inside grids to avoid creating a flat DOM.  </a:t>
            </a:r>
          </a:p>
          <a:p>
            <a:endParaRPr lang="en-US" dirty="0"/>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52C5DF81-203C-684E-AC69-500220199971}" type="slidenum">
              <a:rPr lang="en-US" smtClean="0"/>
              <a:t>3</a:t>
            </a:fld>
            <a:endParaRPr lang="en-US"/>
          </a:p>
        </p:txBody>
      </p:sp>
    </p:spTree>
    <p:extLst>
      <p:ext uri="{BB962C8B-B14F-4D97-AF65-F5344CB8AC3E}">
        <p14:creationId xmlns:p14="http://schemas.microsoft.com/office/powerpoint/2010/main" val="164115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grid</a:t>
            </a:r>
          </a:p>
        </p:txBody>
      </p:sp>
      <p:sp>
        <p:nvSpPr>
          <p:cNvPr id="4" name="Slide Number Placeholder 3"/>
          <p:cNvSpPr>
            <a:spLocks noGrp="1"/>
          </p:cNvSpPr>
          <p:nvPr>
            <p:ph type="sldNum" sz="quarter" idx="5"/>
          </p:nvPr>
        </p:nvSpPr>
        <p:spPr/>
        <p:txBody>
          <a:bodyPr/>
          <a:lstStyle/>
          <a:p>
            <a:fld id="{52C5DF81-203C-684E-AC69-500220199971}" type="slidenum">
              <a:rPr lang="en-US" smtClean="0"/>
              <a:t>4</a:t>
            </a:fld>
            <a:endParaRPr lang="en-US"/>
          </a:p>
        </p:txBody>
      </p:sp>
    </p:spTree>
    <p:extLst>
      <p:ext uri="{BB962C8B-B14F-4D97-AF65-F5344CB8AC3E}">
        <p14:creationId xmlns:p14="http://schemas.microsoft.com/office/powerpoint/2010/main" val="256920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Nested grid - You can build grids within your grids</a:t>
            </a:r>
          </a:p>
          <a:p>
            <a:r>
              <a:rPr lang="en-US" dirty="0"/>
              <a:t>- In reality you would want separate classes to describe columns and rows for each nested grid, if a different inner layout is desired, for example, if you wanted one column or just one row in the nested div.</a:t>
            </a:r>
          </a:p>
          <a:p>
            <a:endParaRPr lang="en-US" dirty="0"/>
          </a:p>
          <a:p>
            <a:r>
              <a:rPr lang="en-US" dirty="0"/>
              <a:t>Display: contents – a </a:t>
            </a:r>
            <a:r>
              <a:rPr lang="en-US" dirty="0" err="1"/>
              <a:t>css</a:t>
            </a:r>
            <a:r>
              <a:rPr lang="en-US" dirty="0"/>
              <a:t> property that when applied, makes the container disappear. So you don’t need to write a flat </a:t>
            </a:r>
            <a:r>
              <a:rPr lang="en-US" dirty="0" err="1"/>
              <a:t>dom</a:t>
            </a:r>
            <a:r>
              <a:rPr lang="en-US" dirty="0"/>
              <a:t> architecture, since grid only works on its direct dependents, but display: contents makes children of children items adhere to the grid, so you can write semantic HTML and a nested </a:t>
            </a:r>
            <a:r>
              <a:rPr lang="en-US" dirty="0" err="1"/>
              <a:t>dom</a:t>
            </a:r>
            <a:r>
              <a:rPr lang="en-US" dirty="0"/>
              <a:t> structure as needed. </a:t>
            </a:r>
          </a:p>
          <a:p>
            <a:endParaRPr lang="en-US" dirty="0"/>
          </a:p>
          <a:p>
            <a:endParaRPr lang="en-US" dirty="0"/>
          </a:p>
        </p:txBody>
      </p:sp>
      <p:sp>
        <p:nvSpPr>
          <p:cNvPr id="4" name="Slide Number Placeholder 3"/>
          <p:cNvSpPr>
            <a:spLocks noGrp="1"/>
          </p:cNvSpPr>
          <p:nvPr>
            <p:ph type="sldNum" sz="quarter" idx="5"/>
          </p:nvPr>
        </p:nvSpPr>
        <p:spPr/>
        <p:txBody>
          <a:bodyPr/>
          <a:lstStyle/>
          <a:p>
            <a:fld id="{52C5DF81-203C-684E-AC69-500220199971}" type="slidenum">
              <a:rPr lang="en-US" smtClean="0"/>
              <a:t>5</a:t>
            </a:fld>
            <a:endParaRPr lang="en-US"/>
          </a:p>
        </p:txBody>
      </p:sp>
    </p:spTree>
    <p:extLst>
      <p:ext uri="{BB962C8B-B14F-4D97-AF65-F5344CB8AC3E}">
        <p14:creationId xmlns:p14="http://schemas.microsoft.com/office/powerpoint/2010/main" val="3017308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semantic html structure where display contents has been applied to the section element. Display: contents negates the section as a container element and the inner </a:t>
            </a:r>
            <a:r>
              <a:rPr lang="en-US" dirty="0" err="1"/>
              <a:t>divs</a:t>
            </a:r>
            <a:r>
              <a:rPr lang="en-US" dirty="0"/>
              <a:t> are moved up a level.</a:t>
            </a:r>
          </a:p>
          <a:p>
            <a:endParaRPr lang="en-US" dirty="0"/>
          </a:p>
          <a:p>
            <a:r>
              <a:rPr lang="en-US" dirty="0"/>
              <a:t>Read more about this here https://</a:t>
            </a:r>
            <a:r>
              <a:rPr lang="en-US" dirty="0" err="1"/>
              <a:t>css-tricks.com</a:t>
            </a:r>
            <a:r>
              <a:rPr lang="en-US" dirty="0"/>
              <a:t>/get-ready-for-display-contents/</a:t>
            </a:r>
          </a:p>
          <a:p>
            <a:endParaRPr lang="en-US" dirty="0"/>
          </a:p>
          <a:p>
            <a:r>
              <a:rPr lang="en-US" dirty="0"/>
              <a:t>There are some caveats to using </a:t>
            </a:r>
            <a:r>
              <a:rPr lang="en-US" dirty="0" err="1"/>
              <a:t>display:contents</a:t>
            </a:r>
            <a:r>
              <a:rPr lang="en-US" dirty="0"/>
              <a:t> though, borders and background styles that are set are not inherited to past the child elements – you could get around this by adding a class to all your elements with this styling, or you could use something different like Flexbox</a:t>
            </a:r>
          </a:p>
        </p:txBody>
      </p:sp>
      <p:sp>
        <p:nvSpPr>
          <p:cNvPr id="4" name="Slide Number Placeholder 3"/>
          <p:cNvSpPr>
            <a:spLocks noGrp="1"/>
          </p:cNvSpPr>
          <p:nvPr>
            <p:ph type="sldNum" sz="quarter" idx="5"/>
          </p:nvPr>
        </p:nvSpPr>
        <p:spPr/>
        <p:txBody>
          <a:bodyPr/>
          <a:lstStyle/>
          <a:p>
            <a:fld id="{52C5DF81-203C-684E-AC69-500220199971}" type="slidenum">
              <a:rPr lang="en-US" smtClean="0"/>
              <a:t>6</a:t>
            </a:fld>
            <a:endParaRPr lang="en-US"/>
          </a:p>
        </p:txBody>
      </p:sp>
    </p:spTree>
    <p:extLst>
      <p:ext uri="{BB962C8B-B14F-4D97-AF65-F5344CB8AC3E}">
        <p14:creationId xmlns:p14="http://schemas.microsoft.com/office/powerpoint/2010/main" val="1027562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reading about </a:t>
            </a:r>
            <a:r>
              <a:rPr lang="en-US" dirty="0" err="1"/>
              <a:t>subgrid</a:t>
            </a:r>
            <a:r>
              <a:rPr lang="en-US" dirty="0"/>
              <a:t> https://</a:t>
            </a:r>
            <a:r>
              <a:rPr lang="en-US" dirty="0" err="1"/>
              <a:t>rachelandrew.co.uk</a:t>
            </a:r>
            <a:r>
              <a:rPr lang="en-US" dirty="0"/>
              <a:t>/archives/2017/07/20/why-display-contents-is-not-</a:t>
            </a:r>
            <a:r>
              <a:rPr lang="en-US" dirty="0" err="1"/>
              <a:t>css</a:t>
            </a:r>
            <a:r>
              <a:rPr lang="en-US" dirty="0"/>
              <a:t>-grid-layout-</a:t>
            </a:r>
            <a:r>
              <a:rPr lang="en-US" dirty="0" err="1"/>
              <a:t>subgrid</a:t>
            </a:r>
            <a:r>
              <a:rPr lang="en-US" dirty="0"/>
              <a:t>/</a:t>
            </a:r>
          </a:p>
          <a:p>
            <a:r>
              <a:rPr lang="en-US" dirty="0"/>
              <a:t>https://</a:t>
            </a:r>
            <a:r>
              <a:rPr lang="en-US" dirty="0" err="1"/>
              <a:t>www.smashingmagazine.com</a:t>
            </a:r>
            <a:r>
              <a:rPr lang="en-US" dirty="0"/>
              <a:t>/2018/07/css-grid-2/ </a:t>
            </a:r>
          </a:p>
        </p:txBody>
      </p:sp>
      <p:sp>
        <p:nvSpPr>
          <p:cNvPr id="4" name="Slide Number Placeholder 3"/>
          <p:cNvSpPr>
            <a:spLocks noGrp="1"/>
          </p:cNvSpPr>
          <p:nvPr>
            <p:ph type="sldNum" sz="quarter" idx="5"/>
          </p:nvPr>
        </p:nvSpPr>
        <p:spPr/>
        <p:txBody>
          <a:bodyPr/>
          <a:lstStyle/>
          <a:p>
            <a:fld id="{52C5DF81-203C-684E-AC69-500220199971}" type="slidenum">
              <a:rPr lang="en-US" smtClean="0"/>
              <a:t>7</a:t>
            </a:fld>
            <a:endParaRPr lang="en-US"/>
          </a:p>
        </p:txBody>
      </p:sp>
    </p:spTree>
    <p:extLst>
      <p:ext uri="{BB962C8B-B14F-4D97-AF65-F5344CB8AC3E}">
        <p14:creationId xmlns:p14="http://schemas.microsoft.com/office/powerpoint/2010/main" val="2948947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on how to choose </a:t>
            </a:r>
            <a:r>
              <a:rPr lang="en-US" u="sng" dirty="0">
                <a:hlinkClick r:id="rId3"/>
              </a:rPr>
              <a:t>https://rachelandrew.co.uk/archives/2016/03/30/should-i-use-grid-or-flexbox/</a:t>
            </a:r>
            <a:endParaRPr lang="en-US"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https://</a:t>
            </a:r>
            <a:r>
              <a:rPr lang="en-US" u="sng" dirty="0" err="1"/>
              <a:t>medium.com</a:t>
            </a:r>
            <a:r>
              <a:rPr lang="en-US" u="sng" dirty="0"/>
              <a:t>/</a:t>
            </a:r>
            <a:r>
              <a:rPr lang="en-US" u="sng" dirty="0" err="1"/>
              <a:t>youstart</a:t>
            </a:r>
            <a:r>
              <a:rPr lang="en-US" u="sng" dirty="0"/>
              <a:t>-labs/beginners-guide-to-choose-between-css-grid-and-flexbox-783005dd2412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flex items wrap onto the next row, the row is a container itself and the space distribution resets.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t>
            </a:r>
            <a:r>
              <a:rPr lang="en-US" sz="1200" b="0" i="0" kern="1200" dirty="0">
                <a:solidFill>
                  <a:schemeClr val="tx1"/>
                </a:solidFill>
                <a:effectLst/>
                <a:latin typeface="+mn-lt"/>
                <a:ea typeface="+mn-ea"/>
                <a:cs typeface="+mn-cs"/>
              </a:rPr>
              <a:t>In the image, you can see that two items have wrapped onto a new line. These items are sharing the available space and not lining up underneath the items above. This is because when you wrap flex items, each new row (or column when working by column) becomes a new flex container. Space distribution happens across the row.</a:t>
            </a:r>
          </a:p>
          <a:p>
            <a:r>
              <a:rPr lang="en-US" sz="1200" b="0" i="0" kern="1200" dirty="0">
                <a:solidFill>
                  <a:schemeClr val="tx1"/>
                </a:solidFill>
                <a:effectLst/>
                <a:latin typeface="+mn-lt"/>
                <a:ea typeface="+mn-ea"/>
                <a:cs typeface="+mn-cs"/>
              </a:rPr>
              <a:t>A common question then is how to make those items line up. This is where you want a two-dimensional layout method: You want to control the alignment by row and column, and this is where grid comes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2C5DF81-203C-684E-AC69-500220199971}" type="slidenum">
              <a:rPr lang="en-US" smtClean="0"/>
              <a:t>8</a:t>
            </a:fld>
            <a:endParaRPr lang="en-US"/>
          </a:p>
        </p:txBody>
      </p:sp>
    </p:spTree>
    <p:extLst>
      <p:ext uri="{BB962C8B-B14F-4D97-AF65-F5344CB8AC3E}">
        <p14:creationId xmlns:p14="http://schemas.microsoft.com/office/powerpoint/2010/main" val="695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5DF81-203C-684E-AC69-500220199971}" type="slidenum">
              <a:rPr lang="en-US" smtClean="0"/>
              <a:t>9</a:t>
            </a:fld>
            <a:endParaRPr lang="en-US"/>
          </a:p>
        </p:txBody>
      </p:sp>
    </p:spTree>
    <p:extLst>
      <p:ext uri="{BB962C8B-B14F-4D97-AF65-F5344CB8AC3E}">
        <p14:creationId xmlns:p14="http://schemas.microsoft.com/office/powerpoint/2010/main" val="1132088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F29AF-7C9F-3044-AC4B-02369A146A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063DF3-9650-7B4D-8FEE-14BDC93F92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2AD043-EBE4-9A4B-B25C-E5FE88B9B8AD}"/>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5" name="Footer Placeholder 4">
            <a:extLst>
              <a:ext uri="{FF2B5EF4-FFF2-40B4-BE49-F238E27FC236}">
                <a16:creationId xmlns:a16="http://schemas.microsoft.com/office/drawing/2014/main" id="{F2C38FA5-2C64-4B40-93A6-D8320AD45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63FB6-9114-724C-A2A5-18C14DDF20FD}"/>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3192985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36A6-B299-F747-9E83-262C3C0609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A8E4AA-5169-904A-8652-33227DBAD30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EC02B-29E9-F246-AFFA-61D4EF236A3A}"/>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5" name="Footer Placeholder 4">
            <a:extLst>
              <a:ext uri="{FF2B5EF4-FFF2-40B4-BE49-F238E27FC236}">
                <a16:creationId xmlns:a16="http://schemas.microsoft.com/office/drawing/2014/main" id="{6ACF076E-DDBA-C047-978B-7E42E24B6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98DD4-EB32-3C44-A7D6-42B6C4DA24D9}"/>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45549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BF0372-312A-0649-9241-4EA2F4D694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8512E5-7F8E-D84E-A39D-C40DAD4CE22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04E8E6-6900-EF4F-AA39-C1CEE982AF2F}"/>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5" name="Footer Placeholder 4">
            <a:extLst>
              <a:ext uri="{FF2B5EF4-FFF2-40B4-BE49-F238E27FC236}">
                <a16:creationId xmlns:a16="http://schemas.microsoft.com/office/drawing/2014/main" id="{AF6099F4-4FFE-6F49-B49B-946E1370B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EE0AC-257F-F440-89CB-CF40CAA5DDE8}"/>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817457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DE7B-F7AA-2845-9465-B3D5746BC5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214C7B-7314-E747-93E2-FEEC1A2F58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3C00D-3EB9-F549-B0B9-CEEF454A38F5}"/>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5" name="Footer Placeholder 4">
            <a:extLst>
              <a:ext uri="{FF2B5EF4-FFF2-40B4-BE49-F238E27FC236}">
                <a16:creationId xmlns:a16="http://schemas.microsoft.com/office/drawing/2014/main" id="{0DC4FA91-87C8-FD41-AB1F-D84C41190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87F14-DC2F-B646-BF64-DB7A6AB84773}"/>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2840833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8FA8-916A-3648-8EEE-5BD077DCDF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DDD5EC-9B64-C044-B27F-F23CA47E33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03E394-04B5-704F-A225-A969C7B2950E}"/>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5" name="Footer Placeholder 4">
            <a:extLst>
              <a:ext uri="{FF2B5EF4-FFF2-40B4-BE49-F238E27FC236}">
                <a16:creationId xmlns:a16="http://schemas.microsoft.com/office/drawing/2014/main" id="{DC1EE08E-91EB-214F-A8C2-E60C877B2F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36241-C88F-2B49-9EF8-2A8B97876DB4}"/>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659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1304-8668-F442-A82D-B61CC6E9C3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CD980-FF02-BF45-AF6B-6723413165F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336F9-C37D-FF40-BB78-488313E2783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3FCE27-77C7-AF45-95DF-5714535BCE14}"/>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6" name="Footer Placeholder 5">
            <a:extLst>
              <a:ext uri="{FF2B5EF4-FFF2-40B4-BE49-F238E27FC236}">
                <a16:creationId xmlns:a16="http://schemas.microsoft.com/office/drawing/2014/main" id="{40E4CE39-1475-AE42-8D14-8F304509C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52F30-A456-2048-8D92-BC1A780FFA74}"/>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61713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2EA7-58FA-2847-941C-0F8CF2A940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C1305B-585A-644B-9F80-280455A3F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F3A2B63-F8B3-B442-8E1C-8A077F0C59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F199C4-E92A-724B-B897-3182C3F4B3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5E3D0D-6EF2-4D48-8ECD-47A2886EA3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446776-6200-CD44-AC0F-AF04507475B6}"/>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8" name="Footer Placeholder 7">
            <a:extLst>
              <a:ext uri="{FF2B5EF4-FFF2-40B4-BE49-F238E27FC236}">
                <a16:creationId xmlns:a16="http://schemas.microsoft.com/office/drawing/2014/main" id="{B10B42D7-62B1-874E-B482-1AEA9CA185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16B02C-836A-6F46-9D07-F1EE6F430784}"/>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416795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16045-E95C-FB4F-B638-7F8B09BA04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557465-8882-0D4F-951F-31EECAA90519}"/>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4" name="Footer Placeholder 3">
            <a:extLst>
              <a:ext uri="{FF2B5EF4-FFF2-40B4-BE49-F238E27FC236}">
                <a16:creationId xmlns:a16="http://schemas.microsoft.com/office/drawing/2014/main" id="{70C4702B-FB61-1340-9D43-1984D36826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836EB3-6F56-5045-B2C5-01705E38E8B6}"/>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192060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E14FAB-B9FD-4A4A-9E14-0E7C59BBA87E}"/>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3" name="Footer Placeholder 2">
            <a:extLst>
              <a:ext uri="{FF2B5EF4-FFF2-40B4-BE49-F238E27FC236}">
                <a16:creationId xmlns:a16="http://schemas.microsoft.com/office/drawing/2014/main" id="{7BD51EF9-D417-E64E-AD2E-8AAE043E7B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BC7A69-D5A9-4B42-B087-91BFB9919B8C}"/>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2447940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21D6-491A-C947-A6B0-95C2E4F25F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A9EA37-64B0-1042-9193-2766214AA8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63C26D-5D7D-9740-A8C6-4BB6C77E1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7F2D40-B322-5549-9BBB-1E6D04481390}"/>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6" name="Footer Placeholder 5">
            <a:extLst>
              <a:ext uri="{FF2B5EF4-FFF2-40B4-BE49-F238E27FC236}">
                <a16:creationId xmlns:a16="http://schemas.microsoft.com/office/drawing/2014/main" id="{9E77F40D-AE7F-4648-953E-86D2FEBBA2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C2CE34-144B-D046-9479-C3F539F91D9F}"/>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317924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6E57-3CB6-644E-8B43-2B4326A60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F6105B-8785-1E4A-A9EC-E6FD9B18D5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EF8F00-E87C-DF4B-A53F-3EE5FCEBB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40450D-2338-844E-8568-9628536995A6}"/>
              </a:ext>
            </a:extLst>
          </p:cNvPr>
          <p:cNvSpPr>
            <a:spLocks noGrp="1"/>
          </p:cNvSpPr>
          <p:nvPr>
            <p:ph type="dt" sz="half" idx="10"/>
          </p:nvPr>
        </p:nvSpPr>
        <p:spPr/>
        <p:txBody>
          <a:bodyPr/>
          <a:lstStyle/>
          <a:p>
            <a:fld id="{43B10635-9A4B-4246-BCED-8CF250010A78}" type="datetimeFigureOut">
              <a:rPr lang="en-US" smtClean="0"/>
              <a:t>8/30/18</a:t>
            </a:fld>
            <a:endParaRPr lang="en-US"/>
          </a:p>
        </p:txBody>
      </p:sp>
      <p:sp>
        <p:nvSpPr>
          <p:cNvPr id="6" name="Footer Placeholder 5">
            <a:extLst>
              <a:ext uri="{FF2B5EF4-FFF2-40B4-BE49-F238E27FC236}">
                <a16:creationId xmlns:a16="http://schemas.microsoft.com/office/drawing/2014/main" id="{3105029F-0B3B-2D4D-940C-A2FAAA839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F6E51-9AEC-7144-967B-37316D2C9807}"/>
              </a:ext>
            </a:extLst>
          </p:cNvPr>
          <p:cNvSpPr>
            <a:spLocks noGrp="1"/>
          </p:cNvSpPr>
          <p:nvPr>
            <p:ph type="sldNum" sz="quarter" idx="12"/>
          </p:nvPr>
        </p:nvSpPr>
        <p:spPr/>
        <p:txBody>
          <a:bodyPr/>
          <a:lstStyle/>
          <a:p>
            <a:fld id="{E944AA7A-047D-EE42-8E9F-C6C8CFE00166}" type="slidenum">
              <a:rPr lang="en-US" smtClean="0"/>
              <a:t>‹#›</a:t>
            </a:fld>
            <a:endParaRPr lang="en-US"/>
          </a:p>
        </p:txBody>
      </p:sp>
    </p:spTree>
    <p:extLst>
      <p:ext uri="{BB962C8B-B14F-4D97-AF65-F5344CB8AC3E}">
        <p14:creationId xmlns:p14="http://schemas.microsoft.com/office/powerpoint/2010/main" val="895682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EE8A86-E6C4-F543-A301-C3C0CD18BC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E4A9A6-3CF6-F04C-90A0-A6A4B1748E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C0A75-AB2F-6445-B07A-EA3BFCE40B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10635-9A4B-4246-BCED-8CF250010A78}" type="datetimeFigureOut">
              <a:rPr lang="en-US" smtClean="0"/>
              <a:t>8/30/18</a:t>
            </a:fld>
            <a:endParaRPr lang="en-US"/>
          </a:p>
        </p:txBody>
      </p:sp>
      <p:sp>
        <p:nvSpPr>
          <p:cNvPr id="5" name="Footer Placeholder 4">
            <a:extLst>
              <a:ext uri="{FF2B5EF4-FFF2-40B4-BE49-F238E27FC236}">
                <a16:creationId xmlns:a16="http://schemas.microsoft.com/office/drawing/2014/main" id="{85D079D2-5D9B-914D-9D0F-EB79322E57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DE3747-8041-0649-865A-41893AD909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4AA7A-047D-EE42-8E9F-C6C8CFE00166}" type="slidenum">
              <a:rPr lang="en-US" smtClean="0"/>
              <a:t>‹#›</a:t>
            </a:fld>
            <a:endParaRPr lang="en-US"/>
          </a:p>
        </p:txBody>
      </p:sp>
    </p:spTree>
    <p:extLst>
      <p:ext uri="{BB962C8B-B14F-4D97-AF65-F5344CB8AC3E}">
        <p14:creationId xmlns:p14="http://schemas.microsoft.com/office/powerpoint/2010/main" val="423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depen.io/ccania/pen/vzOyXz" TargetMode="External"/><Relationship Id="rId2" Type="http://schemas.openxmlformats.org/officeDocument/2006/relationships/hyperlink" Target="https://codepen.io/ccania/pen/PdqPym" TargetMode="External"/><Relationship Id="rId1" Type="http://schemas.openxmlformats.org/officeDocument/2006/relationships/slideLayout" Target="../slideLayouts/slideLayout2.xml"/><Relationship Id="rId5" Type="http://schemas.openxmlformats.org/officeDocument/2006/relationships/hyperlink" Target="https://codepen.io/ccania/pen/BOzEaB" TargetMode="External"/><Relationship Id="rId4" Type="http://schemas.openxmlformats.org/officeDocument/2006/relationships/hyperlink" Target="https://codepen.io/ccania/pen/GXZVMp"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css-tricks.com/snippets/css/complete-guide-grid/" TargetMode="External"/><Relationship Id="rId3" Type="http://schemas.openxmlformats.org/officeDocument/2006/relationships/hyperlink" Target="https://gridbyexample.com/patterns/" TargetMode="External"/><Relationship Id="rId7" Type="http://schemas.openxmlformats.org/officeDocument/2006/relationships/hyperlink" Target="https://learncssgrid.com/" TargetMode="External"/><Relationship Id="rId2" Type="http://schemas.openxmlformats.org/officeDocument/2006/relationships/hyperlink" Target="https://gridbyexample.com/" TargetMode="External"/><Relationship Id="rId1" Type="http://schemas.openxmlformats.org/officeDocument/2006/relationships/slideLayout" Target="../slideLayouts/slideLayout2.xml"/><Relationship Id="rId6" Type="http://schemas.openxmlformats.org/officeDocument/2006/relationships/hyperlink" Target="https://rachelandrew.co.uk/css/cheatsheets/box-alignment" TargetMode="External"/><Relationship Id="rId5" Type="http://schemas.openxmlformats.org/officeDocument/2006/relationships/hyperlink" Target="https://developer.mozilla.org/en-US/docs/Web/CSS/CSS_Grid_Layout" TargetMode="External"/><Relationship Id="rId4" Type="http://schemas.openxmlformats.org/officeDocument/2006/relationships/hyperlink" Target="http://jensimmons.com/post/feb-27-2017/learn-css-gri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mozilla.org/en-US/docs/Web/CSS/CSS_Grid_Layout/Relationship_of_Grid_Layou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chelandrew/gridbu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aniuse.com/#feat=css-grid" TargetMode="External"/><Relationship Id="rId4" Type="http://schemas.openxmlformats.org/officeDocument/2006/relationships/hyperlink" Target="https://caniuse.com/#feat=flexbo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E3131B-2C06-D348-8AE9-C2C7CD663865}"/>
              </a:ext>
            </a:extLst>
          </p:cNvPr>
          <p:cNvSpPr>
            <a:spLocks noGrp="1"/>
          </p:cNvSpPr>
          <p:nvPr>
            <p:ph type="ctrTitle"/>
          </p:nvPr>
        </p:nvSpPr>
        <p:spPr/>
        <p:txBody>
          <a:bodyPr/>
          <a:lstStyle/>
          <a:p>
            <a:endParaRPr lang="en-US"/>
          </a:p>
        </p:txBody>
      </p:sp>
      <p:sp>
        <p:nvSpPr>
          <p:cNvPr id="7" name="Subtitle 6">
            <a:extLst>
              <a:ext uri="{FF2B5EF4-FFF2-40B4-BE49-F238E27FC236}">
                <a16:creationId xmlns:a16="http://schemas.microsoft.com/office/drawing/2014/main" id="{6BD1362D-D98A-DD46-8070-DF5FF24EEF00}"/>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76A7A245-CE1E-3843-A6C6-7360EE11F717}"/>
              </a:ext>
            </a:extLst>
          </p:cNvPr>
          <p:cNvPicPr>
            <a:picLocks noChangeAspect="1"/>
          </p:cNvPicPr>
          <p:nvPr/>
        </p:nvPicPr>
        <p:blipFill>
          <a:blip r:embed="rId2"/>
          <a:stretch>
            <a:fillRect/>
          </a:stretch>
        </p:blipFill>
        <p:spPr>
          <a:xfrm>
            <a:off x="0" y="-1736562"/>
            <a:ext cx="12191999" cy="8594562"/>
          </a:xfrm>
          <a:prstGeom prst="rect">
            <a:avLst/>
          </a:prstGeom>
        </p:spPr>
      </p:pic>
    </p:spTree>
    <p:extLst>
      <p:ext uri="{BB962C8B-B14F-4D97-AF65-F5344CB8AC3E}">
        <p14:creationId xmlns:p14="http://schemas.microsoft.com/office/powerpoint/2010/main" val="1274819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921C-A6BE-CF48-A77F-82DB8684C9C8}"/>
              </a:ext>
            </a:extLst>
          </p:cNvPr>
          <p:cNvSpPr>
            <a:spLocks noGrp="1"/>
          </p:cNvSpPr>
          <p:nvPr>
            <p:ph type="title"/>
          </p:nvPr>
        </p:nvSpPr>
        <p:spPr>
          <a:xfrm>
            <a:off x="371474" y="250826"/>
            <a:ext cx="4219575" cy="2768600"/>
          </a:xfrm>
        </p:spPr>
        <p:txBody>
          <a:bodyPr/>
          <a:lstStyle/>
          <a:p>
            <a:r>
              <a:rPr lang="en-US" dirty="0"/>
              <a:t>Digging into the specification</a:t>
            </a:r>
          </a:p>
        </p:txBody>
      </p:sp>
      <p:pic>
        <p:nvPicPr>
          <p:cNvPr id="5" name="Content Placeholder 4">
            <a:extLst>
              <a:ext uri="{FF2B5EF4-FFF2-40B4-BE49-F238E27FC236}">
                <a16:creationId xmlns:a16="http://schemas.microsoft.com/office/drawing/2014/main" id="{03A5A3F6-BC9A-934D-A6B5-7CEB5F27F1C2}"/>
              </a:ext>
            </a:extLst>
          </p:cNvPr>
          <p:cNvPicPr>
            <a:picLocks noGrp="1" noChangeAspect="1"/>
          </p:cNvPicPr>
          <p:nvPr>
            <p:ph idx="1"/>
          </p:nvPr>
        </p:nvPicPr>
        <p:blipFill rotWithShape="1">
          <a:blip r:embed="rId2"/>
          <a:srcRect l="22234"/>
          <a:stretch/>
        </p:blipFill>
        <p:spPr>
          <a:xfrm rot="5400000">
            <a:off x="5353050" y="123825"/>
            <a:ext cx="6962775" cy="6715125"/>
          </a:xfrm>
        </p:spPr>
      </p:pic>
      <p:sp>
        <p:nvSpPr>
          <p:cNvPr id="6" name="TextBox 5">
            <a:extLst>
              <a:ext uri="{FF2B5EF4-FFF2-40B4-BE49-F238E27FC236}">
                <a16:creationId xmlns:a16="http://schemas.microsoft.com/office/drawing/2014/main" id="{718BB8BD-5DAF-B64C-8E8E-B99852D5A4C8}"/>
              </a:ext>
            </a:extLst>
          </p:cNvPr>
          <p:cNvSpPr txBox="1"/>
          <p:nvPr/>
        </p:nvSpPr>
        <p:spPr>
          <a:xfrm>
            <a:off x="371474" y="2905125"/>
            <a:ext cx="4348161" cy="2862322"/>
          </a:xfrm>
          <a:prstGeom prst="rect">
            <a:avLst/>
          </a:prstGeom>
          <a:noFill/>
        </p:spPr>
        <p:txBody>
          <a:bodyPr wrap="square" rtlCol="0">
            <a:spAutoFit/>
          </a:bodyPr>
          <a:lstStyle/>
          <a:p>
            <a:r>
              <a:rPr lang="en-US" dirty="0"/>
              <a:t>Terminology</a:t>
            </a:r>
          </a:p>
          <a:p>
            <a:endParaRPr lang="en-US" dirty="0"/>
          </a:p>
          <a:p>
            <a:r>
              <a:rPr lang="en-US" b="1" dirty="0"/>
              <a:t>Tracks</a:t>
            </a:r>
            <a:r>
              <a:rPr lang="en-US" dirty="0"/>
              <a:t> – made up of rows and columns</a:t>
            </a:r>
          </a:p>
          <a:p>
            <a:r>
              <a:rPr lang="en-US" b="1" dirty="0"/>
              <a:t>Gaps</a:t>
            </a:r>
            <a:r>
              <a:rPr lang="en-US" dirty="0"/>
              <a:t> - The space between tracks</a:t>
            </a:r>
          </a:p>
          <a:p>
            <a:r>
              <a:rPr lang="en-US" b="1" dirty="0"/>
              <a:t>Cells</a:t>
            </a:r>
            <a:r>
              <a:rPr lang="en-US" dirty="0"/>
              <a:t> - The space at the intersection of rows and columns</a:t>
            </a:r>
          </a:p>
          <a:p>
            <a:r>
              <a:rPr lang="en-US" b="1" dirty="0"/>
              <a:t>Lines</a:t>
            </a:r>
            <a:r>
              <a:rPr lang="en-US" dirty="0"/>
              <a:t> – grid lines, start at index 1, used for line-based and named-line placement</a:t>
            </a:r>
          </a:p>
          <a:p>
            <a:r>
              <a:rPr lang="en-US" b="1" dirty="0"/>
              <a:t>Grid area </a:t>
            </a:r>
            <a:r>
              <a:rPr lang="en-US" dirty="0"/>
              <a:t>– a designated region of one or more cells</a:t>
            </a:r>
          </a:p>
        </p:txBody>
      </p:sp>
      <p:sp>
        <p:nvSpPr>
          <p:cNvPr id="7" name="TextBox 6">
            <a:extLst>
              <a:ext uri="{FF2B5EF4-FFF2-40B4-BE49-F238E27FC236}">
                <a16:creationId xmlns:a16="http://schemas.microsoft.com/office/drawing/2014/main" id="{293B62E8-E173-1048-8EE1-2F584A1DCCD9}"/>
              </a:ext>
            </a:extLst>
          </p:cNvPr>
          <p:cNvSpPr txBox="1"/>
          <p:nvPr/>
        </p:nvSpPr>
        <p:spPr>
          <a:xfrm>
            <a:off x="6029325" y="428625"/>
            <a:ext cx="3829050" cy="369332"/>
          </a:xfrm>
          <a:prstGeom prst="rect">
            <a:avLst/>
          </a:prstGeom>
          <a:noFill/>
        </p:spPr>
        <p:txBody>
          <a:bodyPr wrap="square" rtlCol="0">
            <a:spAutoFit/>
          </a:bodyPr>
          <a:lstStyle/>
          <a:p>
            <a:r>
              <a:rPr lang="en-US" dirty="0">
                <a:solidFill>
                  <a:srgbClr val="FF0000"/>
                </a:solidFill>
              </a:rPr>
              <a:t>1               2                           3                 4</a:t>
            </a:r>
          </a:p>
        </p:txBody>
      </p:sp>
      <p:sp>
        <p:nvSpPr>
          <p:cNvPr id="8" name="TextBox 7">
            <a:extLst>
              <a:ext uri="{FF2B5EF4-FFF2-40B4-BE49-F238E27FC236}">
                <a16:creationId xmlns:a16="http://schemas.microsoft.com/office/drawing/2014/main" id="{5D08B216-1669-7243-827B-00CCC82D9CB9}"/>
              </a:ext>
            </a:extLst>
          </p:cNvPr>
          <p:cNvSpPr txBox="1"/>
          <p:nvPr/>
        </p:nvSpPr>
        <p:spPr>
          <a:xfrm>
            <a:off x="5805487" y="1034961"/>
            <a:ext cx="314325" cy="3416320"/>
          </a:xfrm>
          <a:prstGeom prst="rect">
            <a:avLst/>
          </a:prstGeom>
          <a:noFill/>
        </p:spPr>
        <p:txBody>
          <a:bodyPr wrap="square" rtlCol="0">
            <a:spAutoFit/>
          </a:bodyPr>
          <a:lstStyle/>
          <a:p>
            <a:r>
              <a:rPr lang="en-US" dirty="0">
                <a:solidFill>
                  <a:srgbClr val="FF0000"/>
                </a:solidFill>
              </a:rPr>
              <a:t>1</a:t>
            </a:r>
          </a:p>
          <a:p>
            <a:endParaRPr lang="en-US" dirty="0">
              <a:solidFill>
                <a:srgbClr val="FF0000"/>
              </a:solidFill>
            </a:endParaRPr>
          </a:p>
          <a:p>
            <a:r>
              <a:rPr lang="en-US" dirty="0">
                <a:solidFill>
                  <a:srgbClr val="FF0000"/>
                </a:solidFill>
              </a:rPr>
              <a:t>               2                           </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3</a:t>
            </a:r>
          </a:p>
          <a:p>
            <a:r>
              <a:rPr lang="en-US" dirty="0">
                <a:solidFill>
                  <a:srgbClr val="FF0000"/>
                </a:solidFill>
              </a:rPr>
              <a:t>                 4</a:t>
            </a:r>
          </a:p>
        </p:txBody>
      </p:sp>
    </p:spTree>
    <p:extLst>
      <p:ext uri="{BB962C8B-B14F-4D97-AF65-F5344CB8AC3E}">
        <p14:creationId xmlns:p14="http://schemas.microsoft.com/office/powerpoint/2010/main" val="1823956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CB8B-7D93-374D-93FB-7D5DEFD26C5C}"/>
              </a:ext>
            </a:extLst>
          </p:cNvPr>
          <p:cNvSpPr>
            <a:spLocks noGrp="1"/>
          </p:cNvSpPr>
          <p:nvPr>
            <p:ph type="title"/>
          </p:nvPr>
        </p:nvSpPr>
        <p:spPr/>
        <p:txBody>
          <a:bodyPr/>
          <a:lstStyle/>
          <a:p>
            <a:r>
              <a:rPr lang="en-US" dirty="0" err="1"/>
              <a:t>CodePens</a:t>
            </a:r>
            <a:endParaRPr lang="en-US" dirty="0"/>
          </a:p>
        </p:txBody>
      </p:sp>
      <p:sp>
        <p:nvSpPr>
          <p:cNvPr id="3" name="Content Placeholder 2">
            <a:extLst>
              <a:ext uri="{FF2B5EF4-FFF2-40B4-BE49-F238E27FC236}">
                <a16:creationId xmlns:a16="http://schemas.microsoft.com/office/drawing/2014/main" id="{70E81F50-BD2C-0247-AF3E-638046EF72B9}"/>
              </a:ext>
            </a:extLst>
          </p:cNvPr>
          <p:cNvSpPr>
            <a:spLocks noGrp="1"/>
          </p:cNvSpPr>
          <p:nvPr>
            <p:ph idx="1"/>
          </p:nvPr>
        </p:nvSpPr>
        <p:spPr/>
        <p:txBody>
          <a:bodyPr/>
          <a:lstStyle/>
          <a:p>
            <a:r>
              <a:rPr lang="en-US" dirty="0"/>
              <a:t>Part I </a:t>
            </a:r>
            <a:r>
              <a:rPr lang="en-US" u="sng" dirty="0">
                <a:hlinkClick r:id="rId2"/>
              </a:rPr>
              <a:t>https://codepen.io/ccania/pen/PdqPym</a:t>
            </a:r>
            <a:r>
              <a:rPr lang="en-US" dirty="0"/>
              <a:t> </a:t>
            </a:r>
          </a:p>
          <a:p>
            <a:r>
              <a:rPr lang="en-US" dirty="0"/>
              <a:t>Part II </a:t>
            </a:r>
            <a:r>
              <a:rPr lang="en-US" u="sng" dirty="0">
                <a:hlinkClick r:id="rId3"/>
              </a:rPr>
              <a:t>https://codepen.io/ccania/pen/vzOyXz</a:t>
            </a:r>
            <a:r>
              <a:rPr lang="en-US" dirty="0"/>
              <a:t> </a:t>
            </a:r>
          </a:p>
          <a:p>
            <a:r>
              <a:rPr lang="en-US" dirty="0"/>
              <a:t>Part III </a:t>
            </a:r>
            <a:r>
              <a:rPr lang="en-US" u="sng" dirty="0">
                <a:hlinkClick r:id="rId4"/>
              </a:rPr>
              <a:t>https://codepen.io/ccania/pen/GXZVMp</a:t>
            </a:r>
            <a:r>
              <a:rPr lang="en-US" dirty="0"/>
              <a:t> </a:t>
            </a:r>
          </a:p>
          <a:p>
            <a:r>
              <a:rPr lang="en-US" dirty="0"/>
              <a:t>Part IV </a:t>
            </a:r>
            <a:r>
              <a:rPr lang="en-US" u="sng" dirty="0">
                <a:hlinkClick r:id="rId5"/>
              </a:rPr>
              <a:t>https://codepen.io/ccania/pen/BOzEaB</a:t>
            </a:r>
            <a:r>
              <a:rPr lang="en-US" dirty="0"/>
              <a:t> </a:t>
            </a:r>
          </a:p>
        </p:txBody>
      </p:sp>
    </p:spTree>
    <p:extLst>
      <p:ext uri="{BB962C8B-B14F-4D97-AF65-F5344CB8AC3E}">
        <p14:creationId xmlns:p14="http://schemas.microsoft.com/office/powerpoint/2010/main" val="2441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599B-8F01-2246-BB77-192C1091BF74}"/>
              </a:ext>
            </a:extLst>
          </p:cNvPr>
          <p:cNvSpPr>
            <a:spLocks noGrp="1"/>
          </p:cNvSpPr>
          <p:nvPr>
            <p:ph type="title"/>
          </p:nvPr>
        </p:nvSpPr>
        <p:spPr/>
        <p:txBody>
          <a:bodyPr/>
          <a:lstStyle/>
          <a:p>
            <a:pPr algn="ctr"/>
            <a:r>
              <a:rPr lang="en-US" dirty="0"/>
              <a:t>Learning Resources</a:t>
            </a:r>
          </a:p>
        </p:txBody>
      </p:sp>
      <p:sp>
        <p:nvSpPr>
          <p:cNvPr id="3" name="Content Placeholder 2">
            <a:extLst>
              <a:ext uri="{FF2B5EF4-FFF2-40B4-BE49-F238E27FC236}">
                <a16:creationId xmlns:a16="http://schemas.microsoft.com/office/drawing/2014/main" id="{4CBB24DA-2054-6245-B400-57B6FA48E575}"/>
              </a:ext>
            </a:extLst>
          </p:cNvPr>
          <p:cNvSpPr>
            <a:spLocks noGrp="1"/>
          </p:cNvSpPr>
          <p:nvPr>
            <p:ph idx="1"/>
          </p:nvPr>
        </p:nvSpPr>
        <p:spPr/>
        <p:txBody>
          <a:bodyPr>
            <a:normAutofit fontScale="92500" lnSpcReduction="20000"/>
          </a:bodyPr>
          <a:lstStyle/>
          <a:p>
            <a:pPr lvl="0"/>
            <a:r>
              <a:rPr lang="en-US" dirty="0"/>
              <a:t>Rachel Andrew videos: </a:t>
            </a:r>
            <a:r>
              <a:rPr lang="en-US" u="sng" dirty="0">
                <a:hlinkClick r:id="rId2"/>
              </a:rPr>
              <a:t>Grid by Example</a:t>
            </a:r>
            <a:endParaRPr lang="en-US" dirty="0"/>
          </a:p>
          <a:p>
            <a:pPr lvl="1"/>
            <a:r>
              <a:rPr lang="en-US" dirty="0"/>
              <a:t>Grid layout patterns </a:t>
            </a:r>
            <a:r>
              <a:rPr lang="en-US" u="sng" dirty="0">
                <a:hlinkClick r:id="rId3"/>
              </a:rPr>
              <a:t>https://gridbyexample.com/patterns/</a:t>
            </a:r>
            <a:r>
              <a:rPr lang="en-US" dirty="0"/>
              <a:t> </a:t>
            </a:r>
            <a:br>
              <a:rPr lang="en-US" dirty="0"/>
            </a:br>
            <a:endParaRPr lang="en-US" dirty="0"/>
          </a:p>
          <a:p>
            <a:pPr lvl="0"/>
            <a:r>
              <a:rPr lang="en-US" dirty="0"/>
              <a:t>Jen Simmons, Learn CSS Grid </a:t>
            </a:r>
            <a:r>
              <a:rPr lang="en-US" u="sng" dirty="0">
                <a:hlinkClick r:id="rId4"/>
              </a:rPr>
              <a:t>http://jensimmons.com/post/feb-27-2017/learn-css-grid</a:t>
            </a:r>
            <a:r>
              <a:rPr lang="en-US" dirty="0"/>
              <a:t> </a:t>
            </a:r>
          </a:p>
          <a:p>
            <a:pPr lvl="0"/>
            <a:r>
              <a:rPr lang="en-US" dirty="0"/>
              <a:t>MDN CSS Grid Layout </a:t>
            </a:r>
            <a:r>
              <a:rPr lang="en-US" u="sng" dirty="0">
                <a:hlinkClick r:id="rId5"/>
              </a:rPr>
              <a:t>https://developer.mozilla.org/en-US/docs/Web/CSS/CSS_Grid_Layout</a:t>
            </a:r>
            <a:endParaRPr lang="en-US" dirty="0"/>
          </a:p>
          <a:p>
            <a:pPr lvl="0"/>
            <a:r>
              <a:rPr lang="en-US" dirty="0"/>
              <a:t>Alignment with Grid and Flexbox </a:t>
            </a:r>
            <a:r>
              <a:rPr lang="en-US" dirty="0" err="1"/>
              <a:t>cheatsheet</a:t>
            </a:r>
            <a:r>
              <a:rPr lang="en-US" dirty="0"/>
              <a:t> </a:t>
            </a:r>
            <a:r>
              <a:rPr lang="en-US" u="sng" dirty="0">
                <a:hlinkClick r:id="rId6"/>
              </a:rPr>
              <a:t>https://rachelandrew.co.uk/css/cheatsheets/box-alignment</a:t>
            </a:r>
            <a:r>
              <a:rPr lang="en-US" dirty="0"/>
              <a:t> </a:t>
            </a:r>
          </a:p>
          <a:p>
            <a:pPr lvl="0"/>
            <a:r>
              <a:rPr lang="en-US" u="sng" dirty="0">
                <a:hlinkClick r:id="rId7"/>
              </a:rPr>
              <a:t>https://learncssgrid.com/</a:t>
            </a:r>
            <a:r>
              <a:rPr lang="en-US" dirty="0"/>
              <a:t> </a:t>
            </a:r>
          </a:p>
          <a:p>
            <a:pPr lvl="0"/>
            <a:r>
              <a:rPr lang="en-US" u="sng" dirty="0">
                <a:hlinkClick r:id="rId8"/>
              </a:rPr>
              <a:t>https://css-tricks.com/snippets/css/complete-guide-grid/</a:t>
            </a:r>
            <a:r>
              <a:rPr lang="en-US" dirty="0"/>
              <a:t> </a:t>
            </a:r>
          </a:p>
          <a:p>
            <a:pPr lvl="0"/>
            <a:r>
              <a:rPr lang="en-US" dirty="0"/>
              <a:t>https://</a:t>
            </a:r>
            <a:r>
              <a:rPr lang="en-US" dirty="0" err="1"/>
              <a:t>scrimba.com</a:t>
            </a:r>
            <a:r>
              <a:rPr lang="en-US"/>
              <a:t>/g/gR8PTE</a:t>
            </a:r>
            <a:endParaRPr lang="en-US" dirty="0"/>
          </a:p>
          <a:p>
            <a:endParaRPr lang="en-US" dirty="0"/>
          </a:p>
        </p:txBody>
      </p:sp>
    </p:spTree>
    <p:extLst>
      <p:ext uri="{BB962C8B-B14F-4D97-AF65-F5344CB8AC3E}">
        <p14:creationId xmlns:p14="http://schemas.microsoft.com/office/powerpoint/2010/main" val="245066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28AB-8B9F-4947-9354-004FBA0E45B0}"/>
              </a:ext>
            </a:extLst>
          </p:cNvPr>
          <p:cNvSpPr>
            <a:spLocks noGrp="1"/>
          </p:cNvSpPr>
          <p:nvPr>
            <p:ph type="title"/>
          </p:nvPr>
        </p:nvSpPr>
        <p:spPr/>
        <p:txBody>
          <a:bodyPr/>
          <a:lstStyle/>
          <a:p>
            <a:pPr algn="ctr"/>
            <a:r>
              <a:rPr lang="en-US" dirty="0"/>
              <a:t>What is CSS Grid and Flexbox?</a:t>
            </a:r>
          </a:p>
        </p:txBody>
      </p:sp>
      <p:sp>
        <p:nvSpPr>
          <p:cNvPr id="3" name="Content Placeholder 2">
            <a:extLst>
              <a:ext uri="{FF2B5EF4-FFF2-40B4-BE49-F238E27FC236}">
                <a16:creationId xmlns:a16="http://schemas.microsoft.com/office/drawing/2014/main" id="{988BBE00-8589-8946-9D0E-1387BE383265}"/>
              </a:ext>
            </a:extLst>
          </p:cNvPr>
          <p:cNvSpPr>
            <a:spLocks noGrp="1"/>
          </p:cNvSpPr>
          <p:nvPr>
            <p:ph idx="1"/>
          </p:nvPr>
        </p:nvSpPr>
        <p:spPr/>
        <p:txBody>
          <a:bodyPr/>
          <a:lstStyle/>
          <a:p>
            <a:pPr lvl="0"/>
            <a:r>
              <a:rPr lang="en-US" dirty="0"/>
              <a:t>Grid is a CSS specification for building entire layouts </a:t>
            </a:r>
          </a:p>
          <a:p>
            <a:pPr lvl="0"/>
            <a:r>
              <a:rPr lang="en-US" dirty="0"/>
              <a:t>Flexbox is a CSS specification for positioning elements along one axis, rows or columns (1 dimension)</a:t>
            </a:r>
          </a:p>
          <a:p>
            <a:endParaRPr lang="en-US" dirty="0"/>
          </a:p>
        </p:txBody>
      </p:sp>
      <p:pic>
        <p:nvPicPr>
          <p:cNvPr id="5" name="Picture 4">
            <a:extLst>
              <a:ext uri="{FF2B5EF4-FFF2-40B4-BE49-F238E27FC236}">
                <a16:creationId xmlns:a16="http://schemas.microsoft.com/office/drawing/2014/main" id="{2EC33367-CBCD-DE41-B7AD-5603A1FC21ED}"/>
              </a:ext>
            </a:extLst>
          </p:cNvPr>
          <p:cNvPicPr>
            <a:picLocks noChangeAspect="1"/>
          </p:cNvPicPr>
          <p:nvPr/>
        </p:nvPicPr>
        <p:blipFill>
          <a:blip r:embed="rId3"/>
          <a:stretch>
            <a:fillRect/>
          </a:stretch>
        </p:blipFill>
        <p:spPr>
          <a:xfrm>
            <a:off x="2433066" y="3318565"/>
            <a:ext cx="6418326" cy="3352174"/>
          </a:xfrm>
          <a:prstGeom prst="rect">
            <a:avLst/>
          </a:prstGeom>
        </p:spPr>
      </p:pic>
    </p:spTree>
    <p:extLst>
      <p:ext uri="{BB962C8B-B14F-4D97-AF65-F5344CB8AC3E}">
        <p14:creationId xmlns:p14="http://schemas.microsoft.com/office/powerpoint/2010/main" val="2271265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662B91-437B-DF4E-B8AB-D0A5C549585E}"/>
              </a:ext>
            </a:extLst>
          </p:cNvPr>
          <p:cNvPicPr>
            <a:picLocks noChangeAspect="1"/>
          </p:cNvPicPr>
          <p:nvPr/>
        </p:nvPicPr>
        <p:blipFill rotWithShape="1">
          <a:blip r:embed="rId3"/>
          <a:srcRect l="8802" r="22416"/>
          <a:stretch/>
        </p:blipFill>
        <p:spPr>
          <a:xfrm rot="5400000">
            <a:off x="7486650" y="1933575"/>
            <a:ext cx="4267200" cy="5143500"/>
          </a:xfrm>
          <a:prstGeom prst="rect">
            <a:avLst/>
          </a:prstGeom>
        </p:spPr>
      </p:pic>
      <p:sp>
        <p:nvSpPr>
          <p:cNvPr id="2" name="Title 1">
            <a:extLst>
              <a:ext uri="{FF2B5EF4-FFF2-40B4-BE49-F238E27FC236}">
                <a16:creationId xmlns:a16="http://schemas.microsoft.com/office/drawing/2014/main" id="{EF23C347-5D7B-A54B-B026-59FB2A2D2AA7}"/>
              </a:ext>
            </a:extLst>
          </p:cNvPr>
          <p:cNvSpPr>
            <a:spLocks noGrp="1"/>
          </p:cNvSpPr>
          <p:nvPr>
            <p:ph type="title"/>
          </p:nvPr>
        </p:nvSpPr>
        <p:spPr/>
        <p:txBody>
          <a:bodyPr/>
          <a:lstStyle/>
          <a:p>
            <a:pPr algn="ctr"/>
            <a:r>
              <a:rPr lang="en-US" dirty="0"/>
              <a:t>Why use Grid?</a:t>
            </a:r>
          </a:p>
        </p:txBody>
      </p:sp>
      <p:sp>
        <p:nvSpPr>
          <p:cNvPr id="3" name="Content Placeholder 2">
            <a:extLst>
              <a:ext uri="{FF2B5EF4-FFF2-40B4-BE49-F238E27FC236}">
                <a16:creationId xmlns:a16="http://schemas.microsoft.com/office/drawing/2014/main" id="{580A6C9D-E818-6B49-B9EA-5015A3BDC2C8}"/>
              </a:ext>
            </a:extLst>
          </p:cNvPr>
          <p:cNvSpPr>
            <a:spLocks noGrp="1"/>
          </p:cNvSpPr>
          <p:nvPr>
            <p:ph idx="1"/>
          </p:nvPr>
        </p:nvSpPr>
        <p:spPr>
          <a:xfrm>
            <a:off x="838200" y="1825625"/>
            <a:ext cx="6143625" cy="4351338"/>
          </a:xfrm>
        </p:spPr>
        <p:txBody>
          <a:bodyPr>
            <a:normAutofit lnSpcReduction="10000"/>
          </a:bodyPr>
          <a:lstStyle/>
          <a:p>
            <a:pPr lvl="0"/>
            <a:r>
              <a:rPr lang="en-US" dirty="0"/>
              <a:t>Flexible design</a:t>
            </a:r>
          </a:p>
          <a:p>
            <a:pPr lvl="0"/>
            <a:r>
              <a:rPr lang="en-US" dirty="0"/>
              <a:t>More control over precise positioning of elements and regions across device and screen widths – including the ordering</a:t>
            </a:r>
          </a:p>
          <a:p>
            <a:pPr lvl="0"/>
            <a:r>
              <a:rPr lang="en-US" dirty="0"/>
              <a:t>Simpler to code, fewer lines needed, easier to read</a:t>
            </a:r>
          </a:p>
          <a:p>
            <a:pPr lvl="0"/>
            <a:r>
              <a:rPr lang="en-US" dirty="0"/>
              <a:t>Just requires a container and direct child elements</a:t>
            </a:r>
          </a:p>
          <a:p>
            <a:pPr lvl="0"/>
            <a:r>
              <a:rPr lang="en-US" dirty="0"/>
              <a:t>Can be nested</a:t>
            </a:r>
          </a:p>
          <a:p>
            <a:pPr lvl="0"/>
            <a:endParaRPr lang="en-US" dirty="0"/>
          </a:p>
          <a:p>
            <a:endParaRPr lang="en-US" dirty="0"/>
          </a:p>
        </p:txBody>
      </p:sp>
      <p:pic>
        <p:nvPicPr>
          <p:cNvPr id="5" name="Picture 4">
            <a:extLst>
              <a:ext uri="{FF2B5EF4-FFF2-40B4-BE49-F238E27FC236}">
                <a16:creationId xmlns:a16="http://schemas.microsoft.com/office/drawing/2014/main" id="{29BFD9DF-2287-2343-A2CF-0D1059EB29EA}"/>
              </a:ext>
            </a:extLst>
          </p:cNvPr>
          <p:cNvPicPr>
            <a:picLocks noChangeAspect="1"/>
          </p:cNvPicPr>
          <p:nvPr/>
        </p:nvPicPr>
        <p:blipFill>
          <a:blip r:embed="rId4"/>
          <a:stretch>
            <a:fillRect/>
          </a:stretch>
        </p:blipFill>
        <p:spPr>
          <a:xfrm>
            <a:off x="4397375" y="5603454"/>
            <a:ext cx="1961134" cy="906883"/>
          </a:xfrm>
          <a:prstGeom prst="rect">
            <a:avLst/>
          </a:prstGeom>
        </p:spPr>
      </p:pic>
    </p:spTree>
    <p:extLst>
      <p:ext uri="{BB962C8B-B14F-4D97-AF65-F5344CB8AC3E}">
        <p14:creationId xmlns:p14="http://schemas.microsoft.com/office/powerpoint/2010/main" val="630263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4F1432-9624-0440-81CA-6B1C06464269}"/>
              </a:ext>
            </a:extLst>
          </p:cNvPr>
          <p:cNvPicPr>
            <a:picLocks noGrp="1" noChangeAspect="1"/>
          </p:cNvPicPr>
          <p:nvPr>
            <p:ph idx="1"/>
          </p:nvPr>
        </p:nvPicPr>
        <p:blipFill>
          <a:blip r:embed="rId3"/>
          <a:stretch>
            <a:fillRect/>
          </a:stretch>
        </p:blipFill>
        <p:spPr>
          <a:xfrm>
            <a:off x="745804" y="252857"/>
            <a:ext cx="6420999" cy="4351338"/>
          </a:xfrm>
        </p:spPr>
      </p:pic>
      <p:pic>
        <p:nvPicPr>
          <p:cNvPr id="7" name="Picture 6">
            <a:extLst>
              <a:ext uri="{FF2B5EF4-FFF2-40B4-BE49-F238E27FC236}">
                <a16:creationId xmlns:a16="http://schemas.microsoft.com/office/drawing/2014/main" id="{68289D8D-F4DE-7345-9E8A-56DE9B41693F}"/>
              </a:ext>
            </a:extLst>
          </p:cNvPr>
          <p:cNvPicPr>
            <a:picLocks noChangeAspect="1"/>
          </p:cNvPicPr>
          <p:nvPr/>
        </p:nvPicPr>
        <p:blipFill>
          <a:blip r:embed="rId4"/>
          <a:stretch>
            <a:fillRect/>
          </a:stretch>
        </p:blipFill>
        <p:spPr>
          <a:xfrm>
            <a:off x="5869940" y="2820924"/>
            <a:ext cx="4749800" cy="2971800"/>
          </a:xfrm>
          <a:prstGeom prst="rect">
            <a:avLst/>
          </a:prstGeom>
        </p:spPr>
      </p:pic>
      <p:sp>
        <p:nvSpPr>
          <p:cNvPr id="2" name="TextBox 1">
            <a:extLst>
              <a:ext uri="{FF2B5EF4-FFF2-40B4-BE49-F238E27FC236}">
                <a16:creationId xmlns:a16="http://schemas.microsoft.com/office/drawing/2014/main" id="{9F249974-6B81-B140-AD96-BD5A88491DC5}"/>
              </a:ext>
            </a:extLst>
          </p:cNvPr>
          <p:cNvSpPr txBox="1"/>
          <p:nvPr/>
        </p:nvSpPr>
        <p:spPr>
          <a:xfrm>
            <a:off x="657226" y="5267326"/>
            <a:ext cx="5105400" cy="1200329"/>
          </a:xfrm>
          <a:prstGeom prst="rect">
            <a:avLst/>
          </a:prstGeom>
          <a:noFill/>
        </p:spPr>
        <p:txBody>
          <a:bodyPr wrap="square" rtlCol="0">
            <a:spAutoFit/>
          </a:bodyPr>
          <a:lstStyle/>
          <a:p>
            <a:r>
              <a:rPr lang="en-US" sz="2400" dirty="0"/>
              <a:t>Basic grid in its simplest form, </a:t>
            </a:r>
            <a:br>
              <a:rPr lang="en-US" sz="2400" dirty="0"/>
            </a:br>
            <a:r>
              <a:rPr lang="en-US" sz="2400" dirty="0"/>
              <a:t>before adding properties for columns and rows</a:t>
            </a:r>
          </a:p>
        </p:txBody>
      </p:sp>
      <p:cxnSp>
        <p:nvCxnSpPr>
          <p:cNvPr id="4" name="Straight Arrow Connector 3">
            <a:extLst>
              <a:ext uri="{FF2B5EF4-FFF2-40B4-BE49-F238E27FC236}">
                <a16:creationId xmlns:a16="http://schemas.microsoft.com/office/drawing/2014/main" id="{3D50AE75-6B62-DF41-8E84-A9123E46416E}"/>
              </a:ext>
            </a:extLst>
          </p:cNvPr>
          <p:cNvCxnSpPr/>
          <p:nvPr/>
        </p:nvCxnSpPr>
        <p:spPr>
          <a:xfrm flipV="1">
            <a:off x="5143500" y="4752975"/>
            <a:ext cx="619126" cy="714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486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45F7-DCFA-0047-9117-BD76AEB5A4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4C57BD1-EE46-3740-A113-A4AB3C4FC72E}"/>
              </a:ext>
            </a:extLst>
          </p:cNvPr>
          <p:cNvPicPr>
            <a:picLocks noGrp="1" noChangeAspect="1"/>
          </p:cNvPicPr>
          <p:nvPr>
            <p:ph idx="1"/>
          </p:nvPr>
        </p:nvPicPr>
        <p:blipFill>
          <a:blip r:embed="rId3"/>
          <a:stretch>
            <a:fillRect/>
          </a:stretch>
        </p:blipFill>
        <p:spPr>
          <a:xfrm>
            <a:off x="532790" y="248525"/>
            <a:ext cx="3892906" cy="6038166"/>
          </a:xfrm>
        </p:spPr>
      </p:pic>
      <p:pic>
        <p:nvPicPr>
          <p:cNvPr id="7" name="Picture 6">
            <a:extLst>
              <a:ext uri="{FF2B5EF4-FFF2-40B4-BE49-F238E27FC236}">
                <a16:creationId xmlns:a16="http://schemas.microsoft.com/office/drawing/2014/main" id="{193E0533-7D21-1A4A-BB7B-9911EC5BC09E}"/>
              </a:ext>
            </a:extLst>
          </p:cNvPr>
          <p:cNvPicPr>
            <a:picLocks noChangeAspect="1"/>
          </p:cNvPicPr>
          <p:nvPr/>
        </p:nvPicPr>
        <p:blipFill>
          <a:blip r:embed="rId4"/>
          <a:stretch>
            <a:fillRect/>
          </a:stretch>
        </p:blipFill>
        <p:spPr>
          <a:xfrm>
            <a:off x="4103116" y="248525"/>
            <a:ext cx="7442200" cy="5461000"/>
          </a:xfrm>
          <a:prstGeom prst="rect">
            <a:avLst/>
          </a:prstGeom>
        </p:spPr>
      </p:pic>
      <p:pic>
        <p:nvPicPr>
          <p:cNvPr id="9" name="Picture 8">
            <a:extLst>
              <a:ext uri="{FF2B5EF4-FFF2-40B4-BE49-F238E27FC236}">
                <a16:creationId xmlns:a16="http://schemas.microsoft.com/office/drawing/2014/main" id="{AA8EBF9E-04FA-B346-8C35-581F71B32B80}"/>
              </a:ext>
            </a:extLst>
          </p:cNvPr>
          <p:cNvPicPr>
            <a:picLocks noChangeAspect="1"/>
          </p:cNvPicPr>
          <p:nvPr/>
        </p:nvPicPr>
        <p:blipFill>
          <a:blip r:embed="rId5"/>
          <a:stretch>
            <a:fillRect/>
          </a:stretch>
        </p:blipFill>
        <p:spPr>
          <a:xfrm>
            <a:off x="4700558" y="2801245"/>
            <a:ext cx="7480300" cy="3606800"/>
          </a:xfrm>
          <a:prstGeom prst="rect">
            <a:avLst/>
          </a:prstGeom>
        </p:spPr>
      </p:pic>
      <p:pic>
        <p:nvPicPr>
          <p:cNvPr id="11" name="Picture 10">
            <a:extLst>
              <a:ext uri="{FF2B5EF4-FFF2-40B4-BE49-F238E27FC236}">
                <a16:creationId xmlns:a16="http://schemas.microsoft.com/office/drawing/2014/main" id="{D59FE1D7-7007-374B-B124-0360F4D597EA}"/>
              </a:ext>
            </a:extLst>
          </p:cNvPr>
          <p:cNvPicPr>
            <a:picLocks noChangeAspect="1"/>
          </p:cNvPicPr>
          <p:nvPr/>
        </p:nvPicPr>
        <p:blipFill>
          <a:blip r:embed="rId6"/>
          <a:stretch>
            <a:fillRect/>
          </a:stretch>
        </p:blipFill>
        <p:spPr>
          <a:xfrm>
            <a:off x="8893556" y="5384273"/>
            <a:ext cx="2722559" cy="1023772"/>
          </a:xfrm>
          <a:prstGeom prst="rect">
            <a:avLst/>
          </a:prstGeom>
        </p:spPr>
      </p:pic>
    </p:spTree>
    <p:extLst>
      <p:ext uri="{BB962C8B-B14F-4D97-AF65-F5344CB8AC3E}">
        <p14:creationId xmlns:p14="http://schemas.microsoft.com/office/powerpoint/2010/main" val="350332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B66FD-B0F4-A44F-B2E3-614B7C93396E}"/>
              </a:ext>
            </a:extLst>
          </p:cNvPr>
          <p:cNvSpPr>
            <a:spLocks noGrp="1"/>
          </p:cNvSpPr>
          <p:nvPr>
            <p:ph type="title"/>
          </p:nvPr>
        </p:nvSpPr>
        <p:spPr>
          <a:xfrm>
            <a:off x="941832" y="0"/>
            <a:ext cx="10515600" cy="1325563"/>
          </a:xfrm>
        </p:spPr>
        <p:txBody>
          <a:bodyPr/>
          <a:lstStyle/>
          <a:p>
            <a:r>
              <a:rPr lang="en-US" dirty="0"/>
              <a:t>Semantic HTML – Display Contents</a:t>
            </a:r>
          </a:p>
        </p:txBody>
      </p:sp>
      <p:pic>
        <p:nvPicPr>
          <p:cNvPr id="15" name="Content Placeholder 14">
            <a:extLst>
              <a:ext uri="{FF2B5EF4-FFF2-40B4-BE49-F238E27FC236}">
                <a16:creationId xmlns:a16="http://schemas.microsoft.com/office/drawing/2014/main" id="{EE15A520-02B8-C143-A218-25B2AA24283B}"/>
              </a:ext>
            </a:extLst>
          </p:cNvPr>
          <p:cNvPicPr>
            <a:picLocks noGrp="1" noChangeAspect="1"/>
          </p:cNvPicPr>
          <p:nvPr>
            <p:ph idx="1"/>
          </p:nvPr>
        </p:nvPicPr>
        <p:blipFill>
          <a:blip r:embed="rId3"/>
          <a:stretch>
            <a:fillRect/>
          </a:stretch>
        </p:blipFill>
        <p:spPr>
          <a:xfrm>
            <a:off x="455291" y="973891"/>
            <a:ext cx="11002141" cy="5884109"/>
          </a:xfrm>
        </p:spPr>
      </p:pic>
    </p:spTree>
    <p:extLst>
      <p:ext uri="{BB962C8B-B14F-4D97-AF65-F5344CB8AC3E}">
        <p14:creationId xmlns:p14="http://schemas.microsoft.com/office/powerpoint/2010/main" val="1545295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A62D-D979-6D4A-A49D-BA5D109412EB}"/>
              </a:ext>
            </a:extLst>
          </p:cNvPr>
          <p:cNvSpPr>
            <a:spLocks noGrp="1"/>
          </p:cNvSpPr>
          <p:nvPr>
            <p:ph type="title"/>
          </p:nvPr>
        </p:nvSpPr>
        <p:spPr/>
        <p:txBody>
          <a:bodyPr/>
          <a:lstStyle/>
          <a:p>
            <a:pPr algn="ctr"/>
            <a:r>
              <a:rPr lang="en-US" dirty="0"/>
              <a:t>Display: contents – does not produce _real_ children</a:t>
            </a:r>
          </a:p>
        </p:txBody>
      </p:sp>
      <p:pic>
        <p:nvPicPr>
          <p:cNvPr id="5" name="Content Placeholder 4">
            <a:extLst>
              <a:ext uri="{FF2B5EF4-FFF2-40B4-BE49-F238E27FC236}">
                <a16:creationId xmlns:a16="http://schemas.microsoft.com/office/drawing/2014/main" id="{5A8FB155-690C-6841-9237-043B410A21DD}"/>
              </a:ext>
            </a:extLst>
          </p:cNvPr>
          <p:cNvPicPr>
            <a:picLocks noGrp="1" noChangeAspect="1"/>
          </p:cNvPicPr>
          <p:nvPr>
            <p:ph idx="1"/>
          </p:nvPr>
        </p:nvPicPr>
        <p:blipFill>
          <a:blip r:embed="rId3"/>
          <a:stretch>
            <a:fillRect/>
          </a:stretch>
        </p:blipFill>
        <p:spPr>
          <a:xfrm>
            <a:off x="1097280" y="1690688"/>
            <a:ext cx="9392879" cy="4842120"/>
          </a:xfrm>
        </p:spPr>
      </p:pic>
    </p:spTree>
    <p:extLst>
      <p:ext uri="{BB962C8B-B14F-4D97-AF65-F5344CB8AC3E}">
        <p14:creationId xmlns:p14="http://schemas.microsoft.com/office/powerpoint/2010/main" val="1353317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4CCE-10FA-8943-835A-CCCF34E1B720}"/>
              </a:ext>
            </a:extLst>
          </p:cNvPr>
          <p:cNvSpPr>
            <a:spLocks noGrp="1"/>
          </p:cNvSpPr>
          <p:nvPr>
            <p:ph type="title"/>
          </p:nvPr>
        </p:nvSpPr>
        <p:spPr/>
        <p:txBody>
          <a:bodyPr>
            <a:normAutofit fontScale="90000"/>
          </a:bodyPr>
          <a:lstStyle/>
          <a:p>
            <a:r>
              <a:rPr lang="en-US" dirty="0"/>
              <a:t>When should I use Grid? When should I use flexbox?</a:t>
            </a:r>
            <a:br>
              <a:rPr lang="en-US" dirty="0"/>
            </a:br>
            <a:endParaRPr lang="en-US" dirty="0"/>
          </a:p>
        </p:txBody>
      </p:sp>
      <p:sp>
        <p:nvSpPr>
          <p:cNvPr id="3" name="Content Placeholder 2">
            <a:extLst>
              <a:ext uri="{FF2B5EF4-FFF2-40B4-BE49-F238E27FC236}">
                <a16:creationId xmlns:a16="http://schemas.microsoft.com/office/drawing/2014/main" id="{2D365578-3B43-D442-9FFF-A6FE68BE183E}"/>
              </a:ext>
            </a:extLst>
          </p:cNvPr>
          <p:cNvSpPr>
            <a:spLocks noGrp="1"/>
          </p:cNvSpPr>
          <p:nvPr>
            <p:ph idx="1"/>
          </p:nvPr>
        </p:nvSpPr>
        <p:spPr/>
        <p:txBody>
          <a:bodyPr>
            <a:normAutofit/>
          </a:bodyPr>
          <a:lstStyle/>
          <a:p>
            <a:pPr lvl="0"/>
            <a:r>
              <a:rPr lang="en-US" dirty="0"/>
              <a:t>Use grid for major layouts</a:t>
            </a:r>
          </a:p>
          <a:p>
            <a:pPr lvl="0"/>
            <a:r>
              <a:rPr lang="en-US" dirty="0"/>
              <a:t>Grid is layout-first, flexbox is content-first</a:t>
            </a:r>
          </a:p>
          <a:p>
            <a:pPr lvl="0"/>
            <a:r>
              <a:rPr lang="en-US" dirty="0"/>
              <a:t>Use Flexbox when you need to position items in a row or column and it doesn’t matter where the items wrap / line up onto the next line</a:t>
            </a:r>
          </a:p>
          <a:p>
            <a:pPr lvl="1"/>
            <a:r>
              <a:rPr lang="en-US" dirty="0"/>
              <a:t>Ex: </a:t>
            </a:r>
            <a:r>
              <a:rPr lang="en-US" dirty="0" err="1"/>
              <a:t>Codepen</a:t>
            </a:r>
            <a:r>
              <a:rPr lang="en-US" dirty="0"/>
              <a:t> on </a:t>
            </a:r>
            <a:r>
              <a:rPr lang="en-US" dirty="0">
                <a:hlinkClick r:id="rId3"/>
              </a:rPr>
              <a:t>this page</a:t>
            </a:r>
            <a:endParaRPr lang="en-US" dirty="0"/>
          </a:p>
          <a:p>
            <a:pPr lvl="1"/>
            <a:r>
              <a:rPr lang="en-US" dirty="0"/>
              <a:t>Ex: navigation – just want your items to float across in a line</a:t>
            </a:r>
          </a:p>
          <a:p>
            <a:pPr lvl="0"/>
            <a:r>
              <a:rPr lang="en-US" dirty="0"/>
              <a:t>Use Grid when you want to control the columns AND the rows that the elements will take up</a:t>
            </a:r>
          </a:p>
          <a:p>
            <a:pPr lvl="0"/>
            <a:r>
              <a:rPr lang="en-US" dirty="0"/>
              <a:t>Use Grid when you want to control the alignment by row and column</a:t>
            </a:r>
          </a:p>
          <a:p>
            <a:endParaRPr lang="en-US" dirty="0"/>
          </a:p>
        </p:txBody>
      </p:sp>
    </p:spTree>
    <p:extLst>
      <p:ext uri="{BB962C8B-B14F-4D97-AF65-F5344CB8AC3E}">
        <p14:creationId xmlns:p14="http://schemas.microsoft.com/office/powerpoint/2010/main" val="382175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7C47-D4EB-5144-A54B-EA3DE3823DEC}"/>
              </a:ext>
            </a:extLst>
          </p:cNvPr>
          <p:cNvSpPr>
            <a:spLocks noGrp="1"/>
          </p:cNvSpPr>
          <p:nvPr>
            <p:ph type="title"/>
          </p:nvPr>
        </p:nvSpPr>
        <p:spPr/>
        <p:txBody>
          <a:bodyPr/>
          <a:lstStyle/>
          <a:p>
            <a:pPr algn="ctr"/>
            <a:r>
              <a:rPr lang="en-US" dirty="0"/>
              <a:t>What’s the State of Support?</a:t>
            </a:r>
          </a:p>
        </p:txBody>
      </p:sp>
      <p:sp>
        <p:nvSpPr>
          <p:cNvPr id="3" name="Content Placeholder 2">
            <a:extLst>
              <a:ext uri="{FF2B5EF4-FFF2-40B4-BE49-F238E27FC236}">
                <a16:creationId xmlns:a16="http://schemas.microsoft.com/office/drawing/2014/main" id="{B305F9F2-EDAA-3546-BDF2-04052DDE8CA8}"/>
              </a:ext>
            </a:extLst>
          </p:cNvPr>
          <p:cNvSpPr>
            <a:spLocks noGrp="1"/>
          </p:cNvSpPr>
          <p:nvPr>
            <p:ph idx="1"/>
          </p:nvPr>
        </p:nvSpPr>
        <p:spPr>
          <a:xfrm>
            <a:off x="502920" y="1453896"/>
            <a:ext cx="11329416" cy="5102352"/>
          </a:xfrm>
        </p:spPr>
        <p:txBody>
          <a:bodyPr>
            <a:normAutofit fontScale="47500" lnSpcReduction="20000"/>
          </a:bodyPr>
          <a:lstStyle/>
          <a:p>
            <a:pPr marL="0" lvl="0" indent="0">
              <a:buNone/>
            </a:pPr>
            <a:r>
              <a:rPr lang="en-US" sz="3300" b="1" dirty="0" err="1"/>
              <a:t>Td;dr</a:t>
            </a:r>
            <a:r>
              <a:rPr lang="en-US" sz="3300" b="1" dirty="0"/>
              <a:t> Grid is mostly supported as of March 2017, and Flexbox widely-supported with the exception of some issues IE11.</a:t>
            </a:r>
            <a:br>
              <a:rPr lang="en-US" sz="3300" b="1" dirty="0"/>
            </a:br>
            <a:endParaRPr lang="en-US" sz="3300" b="1" dirty="0"/>
          </a:p>
          <a:p>
            <a:pPr marL="0" lvl="0" indent="0">
              <a:buNone/>
            </a:pPr>
            <a:r>
              <a:rPr lang="en-US" sz="3300" b="1" dirty="0"/>
              <a:t>Grid:</a:t>
            </a:r>
          </a:p>
          <a:p>
            <a:pPr lvl="1"/>
            <a:r>
              <a:rPr lang="en-US" sz="2900" dirty="0"/>
              <a:t>IE11: partial support with prefix</a:t>
            </a:r>
          </a:p>
          <a:p>
            <a:pPr lvl="1"/>
            <a:r>
              <a:rPr lang="en-US" sz="2900" dirty="0"/>
              <a:t>Edge: Version 12+ partial with prefix, full in Version 16 released Oct 2017</a:t>
            </a:r>
          </a:p>
          <a:p>
            <a:pPr lvl="1"/>
            <a:r>
              <a:rPr lang="en-US" sz="2900" dirty="0"/>
              <a:t>Samsung Internet: 6.2+, released Oct 2018</a:t>
            </a:r>
          </a:p>
          <a:p>
            <a:pPr marL="457200" lvl="1" indent="0">
              <a:buNone/>
            </a:pPr>
            <a:endParaRPr lang="en-US" sz="2900" dirty="0"/>
          </a:p>
          <a:p>
            <a:pPr lvl="1"/>
            <a:r>
              <a:rPr lang="en-US" sz="2900" dirty="0"/>
              <a:t>Full Support in browser versions released in March 2017:</a:t>
            </a:r>
          </a:p>
          <a:p>
            <a:pPr lvl="1"/>
            <a:r>
              <a:rPr lang="en-US" sz="2900" dirty="0"/>
              <a:t>Firefox: Version 52+ </a:t>
            </a:r>
          </a:p>
          <a:p>
            <a:pPr lvl="1"/>
            <a:r>
              <a:rPr lang="en-US" sz="2900" dirty="0"/>
              <a:t>Chrome: Version 57+ </a:t>
            </a:r>
          </a:p>
          <a:p>
            <a:pPr lvl="1"/>
            <a:r>
              <a:rPr lang="en-US" sz="2900" dirty="0"/>
              <a:t>Safari: Version 10.1+ </a:t>
            </a:r>
          </a:p>
          <a:p>
            <a:pPr lvl="1"/>
            <a:r>
              <a:rPr lang="en-US" sz="2900" dirty="0"/>
              <a:t>Safari iOS: 10.3+ </a:t>
            </a:r>
          </a:p>
          <a:p>
            <a:pPr marL="0" indent="0">
              <a:buNone/>
            </a:pPr>
            <a:endParaRPr lang="en-US" sz="2900" dirty="0"/>
          </a:p>
          <a:p>
            <a:pPr lvl="1"/>
            <a:r>
              <a:rPr lang="en-US" sz="2900" dirty="0"/>
              <a:t>Full Support in browser versions released May 2018</a:t>
            </a:r>
          </a:p>
          <a:p>
            <a:pPr lvl="1"/>
            <a:r>
              <a:rPr lang="en-US" sz="2900" dirty="0"/>
              <a:t>Chrome Android: 67+</a:t>
            </a:r>
          </a:p>
          <a:p>
            <a:pPr marL="457200" lvl="1" indent="0">
              <a:buNone/>
            </a:pPr>
            <a:r>
              <a:rPr lang="en-US" sz="2900" dirty="0"/>
              <a:t> </a:t>
            </a:r>
          </a:p>
          <a:p>
            <a:pPr lvl="1"/>
            <a:r>
              <a:rPr lang="en-US" sz="2900" dirty="0"/>
              <a:t>No Support: Opera Mini</a:t>
            </a:r>
          </a:p>
          <a:p>
            <a:pPr marL="0" indent="0">
              <a:buNone/>
            </a:pPr>
            <a:br>
              <a:rPr lang="en-US" dirty="0"/>
            </a:br>
            <a:r>
              <a:rPr lang="en-US" dirty="0"/>
              <a:t>Support resources </a:t>
            </a:r>
          </a:p>
          <a:p>
            <a:pPr lvl="0"/>
            <a:r>
              <a:rPr lang="en-US" u="sng" dirty="0">
                <a:hlinkClick r:id="rId3"/>
              </a:rPr>
              <a:t>https://github.com/rachelandrew/gridbugs</a:t>
            </a:r>
            <a:r>
              <a:rPr lang="en-US" dirty="0"/>
              <a:t> </a:t>
            </a:r>
          </a:p>
          <a:p>
            <a:pPr lvl="0"/>
            <a:r>
              <a:rPr lang="en-US" dirty="0"/>
              <a:t>Flexbox </a:t>
            </a:r>
            <a:r>
              <a:rPr lang="en-US" dirty="0" err="1"/>
              <a:t>caniuse.com</a:t>
            </a:r>
            <a:r>
              <a:rPr lang="en-US" dirty="0"/>
              <a:t> </a:t>
            </a:r>
            <a:r>
              <a:rPr lang="en-US" dirty="0">
                <a:hlinkClick r:id="rId4"/>
              </a:rPr>
              <a:t>https://caniuse.com/#feat=flexbox</a:t>
            </a:r>
            <a:r>
              <a:rPr lang="en-US" dirty="0"/>
              <a:t> </a:t>
            </a:r>
          </a:p>
          <a:p>
            <a:pPr lvl="0"/>
            <a:r>
              <a:rPr lang="en-US" dirty="0"/>
              <a:t>Grid </a:t>
            </a:r>
            <a:r>
              <a:rPr lang="en-US" dirty="0" err="1"/>
              <a:t>caniuse.com</a:t>
            </a:r>
            <a:r>
              <a:rPr lang="en-US" dirty="0"/>
              <a:t> </a:t>
            </a:r>
            <a:r>
              <a:rPr lang="en-US" dirty="0">
                <a:hlinkClick r:id="rId5"/>
              </a:rPr>
              <a:t>https://caniuse.com/#feat=css-grid</a:t>
            </a:r>
            <a:r>
              <a:rPr lang="en-US" dirty="0"/>
              <a:t> </a:t>
            </a:r>
          </a:p>
          <a:p>
            <a:endParaRPr lang="en-US" dirty="0"/>
          </a:p>
        </p:txBody>
      </p:sp>
    </p:spTree>
    <p:extLst>
      <p:ext uri="{BB962C8B-B14F-4D97-AF65-F5344CB8AC3E}">
        <p14:creationId xmlns:p14="http://schemas.microsoft.com/office/powerpoint/2010/main" val="4108705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1020</Words>
  <Application>Microsoft Macintosh PowerPoint</Application>
  <PresentationFormat>Widescreen</PresentationFormat>
  <Paragraphs>121</Paragraphs>
  <Slides>12</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What is CSS Grid and Flexbox?</vt:lpstr>
      <vt:lpstr>Why use Grid?</vt:lpstr>
      <vt:lpstr>PowerPoint Presentation</vt:lpstr>
      <vt:lpstr>PowerPoint Presentation</vt:lpstr>
      <vt:lpstr>Semantic HTML – Display Contents</vt:lpstr>
      <vt:lpstr>Display: contents – does not produce _real_ children</vt:lpstr>
      <vt:lpstr>When should I use Grid? When should I use flexbox? </vt:lpstr>
      <vt:lpstr>What’s the State of Support?</vt:lpstr>
      <vt:lpstr>Digging into the specification</vt:lpstr>
      <vt:lpstr>CodePens</vt:lpstr>
      <vt:lpstr>Learning Resources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Courtney J. Cania</dc:creator>
  <cp:lastModifiedBy>Courtney J. Cania</cp:lastModifiedBy>
  <cp:revision>35</cp:revision>
  <dcterms:created xsi:type="dcterms:W3CDTF">2018-08-22T14:45:21Z</dcterms:created>
  <dcterms:modified xsi:type="dcterms:W3CDTF">2018-08-30T13:11:13Z</dcterms:modified>
</cp:coreProperties>
</file>